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65" r:id="rId3"/>
    <p:sldId id="266" r:id="rId4"/>
    <p:sldId id="282" r:id="rId5"/>
    <p:sldId id="268" r:id="rId6"/>
    <p:sldId id="267" r:id="rId7"/>
    <p:sldId id="283" r:id="rId8"/>
    <p:sldId id="287" r:id="rId9"/>
    <p:sldId id="272" r:id="rId10"/>
    <p:sldId id="269" r:id="rId11"/>
    <p:sldId id="286" r:id="rId12"/>
    <p:sldId id="288" r:id="rId13"/>
    <p:sldId id="270" r:id="rId14"/>
    <p:sldId id="271" r:id="rId15"/>
    <p:sldId id="285" r:id="rId16"/>
    <p:sldId id="276" r:id="rId17"/>
    <p:sldId id="289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/>
    <p:restoredTop sz="95028" autoAdjust="0"/>
  </p:normalViewPr>
  <p:slideViewPr>
    <p:cSldViewPr snapToGrid="0">
      <p:cViewPr varScale="1">
        <p:scale>
          <a:sx n="144" d="100"/>
          <a:sy n="144" d="100"/>
        </p:scale>
        <p:origin x="128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80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04/02/2026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04/02/2026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04/02/2026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3/33/PID_Compensation_Animated.gif" TargetMode="External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43404-24F2-9A05-A838-DA664C42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Control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Control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proportional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s</a:t>
                </a:r>
                <a:r>
                  <a:rPr lang="de-DE" sz="2400" dirty="0" err="1">
                    <a:sym typeface="Wingdings" pitchFamily="2" charset="2"/>
                  </a:rPr>
                  <a:t>tatic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system</a:t>
                </a:r>
                <a:r>
                  <a:rPr lang="de-DE" sz="2400" dirty="0"/>
                  <a:t>):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r>
                  <a:rPr lang="de-DE" sz="2400" dirty="0" err="1"/>
                  <a:t>Increases</a:t>
                </a:r>
                <a:r>
                  <a:rPr lang="de-DE" sz="2400" dirty="0"/>
                  <a:t> loop </a:t>
                </a:r>
                <a:r>
                  <a:rPr lang="de-DE" sz="2400" dirty="0" err="1"/>
                  <a:t>gain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>
                    <a:sym typeface="Wingdings" pitchFamily="2" charset="2"/>
                  </a:rPr>
                  <a:t>faster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response</a:t>
                </a:r>
                <a:endParaRPr lang="de-DE" sz="2400" dirty="0">
                  <a:sym typeface="Wingdings" pitchFamily="2" charset="2"/>
                </a:endParaRPr>
              </a:p>
              <a:p>
                <a:r>
                  <a:rPr lang="de-DE" sz="2400" dirty="0" err="1"/>
                  <a:t>Reduces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damping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more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oscillation</a:t>
                </a:r>
                <a:endParaRPr lang="de-DE" sz="2400" dirty="0"/>
              </a:p>
              <a:p>
                <a:r>
                  <a:rPr lang="de-DE" sz="2400" dirty="0"/>
                  <a:t>Steady-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⟹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settles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some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, just </a:t>
                </a:r>
                <a:r>
                  <a:rPr lang="de-DE" sz="2400" dirty="0" err="1"/>
                  <a:t>big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enough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produce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balancing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dynamics</a:t>
                </a:r>
                <a:r>
                  <a:rPr lang="de-DE" sz="2400" dirty="0"/>
                  <a:t> (e.g., </a:t>
                </a:r>
                <a:r>
                  <a:rPr lang="de-DE" sz="2400" dirty="0" err="1"/>
                  <a:t>holding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mass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up</a:t>
                </a:r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  <a:blipFill>
                <a:blip r:embed="rId2"/>
                <a:stretch>
                  <a:fillRect l="-1425" t="-1453" b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1ACAD8-8E38-4758-E235-26598925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  <p:pic>
        <p:nvPicPr>
          <p:cNvPr id="7" name="Grafik 6" descr="Ein Bild, das Text, Reihe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4A591DAF-5270-3777-A952-5AE7B1162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019" y="2303201"/>
            <a:ext cx="6169981" cy="339618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0019603-2FA0-4378-BFE3-018D69ACC0BA}"/>
              </a:ext>
            </a:extLst>
          </p:cNvPr>
          <p:cNvSpPr txBox="1"/>
          <p:nvPr/>
        </p:nvSpPr>
        <p:spPr>
          <a:xfrm>
            <a:off x="7830104" y="4376692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4EEB3A-95AE-A4FA-67B3-DEB07CACC454}"/>
              </a:ext>
            </a:extLst>
          </p:cNvPr>
          <p:cNvSpPr txBox="1"/>
          <p:nvPr/>
        </p:nvSpPr>
        <p:spPr>
          <a:xfrm>
            <a:off x="7691761" y="2481308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</a:t>
            </a:r>
            <a:r>
              <a:rPr lang="de-DE" dirty="0"/>
              <a:t> P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2A4C06A-8003-AC43-81C3-CFEE556CBE66}"/>
              </a:ext>
            </a:extLst>
          </p:cNvPr>
          <p:cNvSpPr txBox="1"/>
          <p:nvPr/>
        </p:nvSpPr>
        <p:spPr>
          <a:xfrm>
            <a:off x="7242603" y="1349839"/>
            <a:ext cx="117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overshoot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B53C6BE-1647-2FB9-C5DD-1461424BEE03}"/>
              </a:ext>
            </a:extLst>
          </p:cNvPr>
          <p:cNvCxnSpPr>
            <a:stCxn id="10" idx="2"/>
          </p:cNvCxnSpPr>
          <p:nvPr/>
        </p:nvCxnSpPr>
        <p:spPr>
          <a:xfrm flipH="1">
            <a:off x="7332955" y="1719171"/>
            <a:ext cx="497149" cy="9468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577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2CD3A05-134A-3368-BF67-819FECCE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Proportional </a:t>
            </a:r>
            <a:r>
              <a:rPr lang="de-DE" dirty="0" err="1"/>
              <a:t>Gain</a:t>
            </a:r>
            <a:r>
              <a:rPr lang="de-DE" dirty="0"/>
              <a:t> Parameter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F6C3C8-489E-8AEB-CD30-BC8A5F8A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p:pic>
        <p:nvPicPr>
          <p:cNvPr id="7" name="Grafik 6" descr="Ein Bild, das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0A3A4F21-2BC9-08B4-179E-4224AE97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974" y="1842591"/>
            <a:ext cx="6006052" cy="46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28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2095A-D520-68CA-23FC-80746D9E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Historical: </a:t>
            </a:r>
            <a:r>
              <a:rPr lang="de-DE" dirty="0" err="1"/>
              <a:t>Centrifugal</a:t>
            </a:r>
            <a:r>
              <a:rPr lang="de-DE" dirty="0"/>
              <a:t> Governor in a </a:t>
            </a:r>
            <a:r>
              <a:rPr lang="de-DE" dirty="0" err="1"/>
              <a:t>Windmill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4E9D09B-6D3F-5524-1888-484F2D27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BF1A4E-371D-353A-018D-ABD1D94192F4}"/>
              </a:ext>
            </a:extLst>
          </p:cNvPr>
          <p:cNvSpPr txBox="1"/>
          <p:nvPr/>
        </p:nvSpPr>
        <p:spPr>
          <a:xfrm>
            <a:off x="70701" y="1764032"/>
            <a:ext cx="60252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Working </a:t>
            </a:r>
            <a:r>
              <a:rPr lang="de-DE" sz="2000" dirty="0" err="1"/>
              <a:t>principle</a:t>
            </a:r>
            <a:r>
              <a:rPr lang="de-DE" sz="2000" dirty="0"/>
              <a:t>:</a:t>
            </a:r>
          </a:p>
          <a:p>
            <a:r>
              <a:rPr lang="de-DE" sz="2000" dirty="0"/>
              <a:t>wind </a:t>
            </a:r>
            <a:r>
              <a:rPr lang="de-DE" sz="2000" dirty="0" err="1"/>
              <a:t>turns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blades</a:t>
            </a:r>
          </a:p>
          <a:p>
            <a:r>
              <a:rPr lang="de-DE" sz="2000" dirty="0">
                <a:sym typeface="Wingdings" pitchFamily="2" charset="2"/>
              </a:rPr>
              <a:t> b</a:t>
            </a:r>
            <a:r>
              <a:rPr lang="de-DE" sz="2000" dirty="0"/>
              <a:t>lades turn a </a:t>
            </a:r>
            <a:r>
              <a:rPr lang="de-DE" sz="2000" dirty="0" err="1"/>
              <a:t>shaft</a:t>
            </a:r>
            <a:r>
              <a:rPr lang="de-DE" sz="2000" dirty="0"/>
              <a:t> (plant)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shaft</a:t>
            </a:r>
            <a:r>
              <a:rPr lang="de-DE" sz="2000" dirty="0"/>
              <a:t> </a:t>
            </a:r>
            <a:r>
              <a:rPr lang="de-DE" sz="2000" dirty="0" err="1"/>
              <a:t>spins</a:t>
            </a:r>
            <a:r>
              <a:rPr lang="de-DE" sz="2000" dirty="0"/>
              <a:t> a pair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weighted</a:t>
            </a:r>
            <a:r>
              <a:rPr lang="de-DE" sz="2000" dirty="0"/>
              <a:t> </a:t>
            </a:r>
            <a:r>
              <a:rPr lang="de-DE" sz="2000" dirty="0" err="1"/>
              <a:t>arms</a:t>
            </a:r>
            <a:r>
              <a:rPr lang="de-DE" sz="2000" dirty="0"/>
              <a:t> (</a:t>
            </a:r>
            <a:r>
              <a:rPr lang="de-DE" sz="2000" dirty="0" err="1"/>
              <a:t>controller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arms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mechanically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twist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the</a:t>
            </a:r>
            <a:r>
              <a:rPr lang="de-DE" sz="2000" dirty="0">
                <a:sym typeface="Wingdings" pitchFamily="2" charset="2"/>
              </a:rPr>
              <a:t> blades (</a:t>
            </a:r>
            <a:r>
              <a:rPr lang="de-DE" sz="2000" dirty="0" err="1">
                <a:sym typeface="Wingdings" pitchFamily="2" charset="2"/>
              </a:rPr>
              <a:t>actuator</a:t>
            </a:r>
            <a:r>
              <a:rPr lang="de-DE" sz="2000" dirty="0">
                <a:sym typeface="Wingdings" pitchFamily="2" charset="2"/>
              </a:rPr>
              <a:t>)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Automatic</a:t>
            </a:r>
            <a:r>
              <a:rPr lang="de-DE" sz="2000" dirty="0"/>
              <a:t> </a:t>
            </a:r>
            <a:r>
              <a:rPr lang="de-DE" sz="2000" dirty="0" err="1"/>
              <a:t>regulation</a:t>
            </a:r>
            <a:r>
              <a:rPr lang="de-DE" sz="2000" dirty="0"/>
              <a:t>:</a:t>
            </a:r>
          </a:p>
          <a:p>
            <a:r>
              <a:rPr lang="de-DE" sz="2000" dirty="0" err="1"/>
              <a:t>faster</a:t>
            </a:r>
            <a:r>
              <a:rPr lang="de-DE" sz="2000" dirty="0"/>
              <a:t> </a:t>
            </a:r>
            <a:r>
              <a:rPr lang="de-DE" sz="2000" dirty="0" err="1"/>
              <a:t>rotation</a:t>
            </a:r>
            <a:r>
              <a:rPr lang="de-DE" sz="2000" dirty="0"/>
              <a:t> (</a:t>
            </a:r>
            <a:r>
              <a:rPr lang="de-DE" sz="2000" dirty="0" err="1"/>
              <a:t>controlled</a:t>
            </a:r>
            <a:r>
              <a:rPr lang="de-DE" sz="2000" dirty="0"/>
              <a:t> variable: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</a:t>
            </a:r>
            <a:r>
              <a:rPr lang="de-DE" sz="2000" dirty="0" err="1"/>
              <a:t>centrifugal</a:t>
            </a:r>
            <a:r>
              <a:rPr lang="de-DE" sz="2000" dirty="0"/>
              <a:t> </a:t>
            </a:r>
            <a:r>
              <a:rPr lang="de-DE" sz="2000" dirty="0" err="1"/>
              <a:t>force</a:t>
            </a:r>
            <a:r>
              <a:rPr lang="de-DE" sz="2000" dirty="0"/>
              <a:t> </a:t>
            </a:r>
            <a:r>
              <a:rPr lang="de-DE" sz="2000" dirty="0" err="1"/>
              <a:t>pushes</a:t>
            </a:r>
            <a:r>
              <a:rPr lang="de-DE" sz="2000" dirty="0"/>
              <a:t> </a:t>
            </a:r>
            <a:r>
              <a:rPr lang="de-DE" sz="2000" dirty="0" err="1"/>
              <a:t>weights</a:t>
            </a:r>
            <a:r>
              <a:rPr lang="de-DE" sz="2000" dirty="0"/>
              <a:t> </a:t>
            </a:r>
            <a:r>
              <a:rPr lang="de-DE" sz="2000" dirty="0" err="1"/>
              <a:t>outward</a:t>
            </a:r>
            <a:r>
              <a:rPr lang="de-DE" sz="2000" dirty="0"/>
              <a:t> (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deviation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</a:t>
            </a:r>
            <a:r>
              <a:rPr lang="de-DE" sz="2000" dirty="0" err="1"/>
              <a:t>position</a:t>
            </a:r>
            <a:r>
              <a:rPr lang="de-DE" sz="2000" dirty="0"/>
              <a:t> at </a:t>
            </a:r>
            <a:r>
              <a:rPr lang="de-DE" sz="2000" dirty="0" err="1"/>
              <a:t>reference</a:t>
            </a:r>
            <a:r>
              <a:rPr lang="de-DE" sz="2000" dirty="0"/>
              <a:t>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blades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catch </a:t>
            </a:r>
            <a:r>
              <a:rPr lang="de-DE" sz="2000" dirty="0" err="1"/>
              <a:t>less</a:t>
            </a:r>
            <a:r>
              <a:rPr lang="de-DE" sz="2000" dirty="0"/>
              <a:t> wind (proportional </a:t>
            </a:r>
            <a:r>
              <a:rPr lang="de-DE" sz="2000" dirty="0" err="1"/>
              <a:t>control</a:t>
            </a:r>
            <a:r>
              <a:rPr lang="de-DE" sz="2000" dirty="0"/>
              <a:t>)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slower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rotation</a:t>
            </a:r>
            <a:r>
              <a:rPr lang="de-DE" sz="2000" dirty="0">
                <a:sym typeface="Wingdings" pitchFamily="2" charset="2"/>
              </a:rPr>
              <a:t> </a:t>
            </a:r>
          </a:p>
          <a:p>
            <a:endParaRPr lang="de-DE" sz="2000" dirty="0"/>
          </a:p>
          <a:p>
            <a:r>
              <a:rPr lang="de-DE" sz="2000" dirty="0"/>
              <a:t>Steady-</a:t>
            </a:r>
            <a:r>
              <a:rPr lang="de-DE" sz="2000" dirty="0" err="1"/>
              <a:t>state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need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blades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balance</a:t>
            </a:r>
            <a:r>
              <a:rPr lang="de-DE" sz="2000" dirty="0"/>
              <a:t> </a:t>
            </a:r>
            <a:r>
              <a:rPr lang="de-DE" sz="2000" dirty="0" err="1"/>
              <a:t>torque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wind and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speed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offset</a:t>
            </a:r>
            <a:endParaRPr lang="de-DE" sz="2000" dirty="0"/>
          </a:p>
        </p:txBody>
      </p:sp>
      <p:pic>
        <p:nvPicPr>
          <p:cNvPr id="5" name="Grafik 4" descr="Ein Bild, das Holz, Balken, Im Haus, Wand enthält.&#10;&#10;KI-generierte Inhalte können fehlerhaft sein.">
            <a:extLst>
              <a:ext uri="{FF2B5EF4-FFF2-40B4-BE49-F238E27FC236}">
                <a16:creationId xmlns:a16="http://schemas.microsoft.com/office/drawing/2014/main" id="{189FA9BD-1AFA-40E3-A6CF-1DED89FCD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4032"/>
            <a:ext cx="6025299" cy="4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ECE9B039-04A8-E829-EB2A-53F07F7FA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27464"/>
            <a:ext cx="604998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FB9667-CF16-50CB-8E69-4DB8CD71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Control (I)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6263E-20A7-2E59-29DE-D5259EBA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/>
              <a:t>Integrator </a:t>
            </a:r>
            <a:r>
              <a:rPr lang="de-DE" dirty="0" err="1"/>
              <a:t>accumulating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 err="1"/>
              <a:t>Eliminates</a:t>
            </a:r>
            <a:r>
              <a:rPr lang="de-DE" dirty="0"/>
              <a:t>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 err="1"/>
              <a:t>Reduces</a:t>
            </a:r>
            <a:r>
              <a:rPr lang="de-DE" dirty="0"/>
              <a:t> </a:t>
            </a:r>
            <a:r>
              <a:rPr lang="de-DE" dirty="0" err="1"/>
              <a:t>damping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oscillation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total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increases</a:t>
            </a:r>
            <a:endParaRPr lang="de-DE" dirty="0"/>
          </a:p>
          <a:p>
            <a:r>
              <a:rPr lang="de-DE" dirty="0"/>
              <a:t>PT1 →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  <a:p>
            <a:r>
              <a:rPr lang="de-DE" dirty="0"/>
              <a:t>PT2 →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2678D71-FB80-1D70-380A-3D6FA0B2831E}"/>
              </a:ext>
            </a:extLst>
          </p:cNvPr>
          <p:cNvSpPr/>
          <p:nvPr/>
        </p:nvSpPr>
        <p:spPr>
          <a:xfrm>
            <a:off x="6096000" y="6125592"/>
            <a:ext cx="6049988" cy="1859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7D893B-FC10-112C-E56C-02067DFC9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493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390A8-DE49-7EF9-3DE8-8DB638E9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Control (D)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DB09B-8983-50DC-76E3-164BD111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Derivative </a:t>
            </a:r>
            <a:r>
              <a:rPr lang="de-DE" sz="2600" dirty="0" err="1"/>
              <a:t>predicting</a:t>
            </a:r>
            <a:r>
              <a:rPr lang="de-DE" sz="2600" dirty="0"/>
              <a:t> </a:t>
            </a:r>
            <a:r>
              <a:rPr lang="de-DE" sz="2600" dirty="0" err="1"/>
              <a:t>future</a:t>
            </a:r>
            <a:r>
              <a:rPr lang="de-DE" sz="2600" dirty="0"/>
              <a:t> </a:t>
            </a:r>
            <a:r>
              <a:rPr lang="de-DE" sz="2600" dirty="0" err="1"/>
              <a:t>error</a:t>
            </a:r>
            <a:r>
              <a:rPr lang="de-DE" sz="2600" dirty="0"/>
              <a:t> </a:t>
            </a:r>
            <a:r>
              <a:rPr lang="de-DE" sz="2600" dirty="0" err="1"/>
              <a:t>based</a:t>
            </a:r>
            <a:r>
              <a:rPr lang="de-DE" sz="2600" dirty="0"/>
              <a:t> on </a:t>
            </a:r>
            <a:r>
              <a:rPr lang="de-DE" sz="2600" dirty="0" err="1"/>
              <a:t>the</a:t>
            </a:r>
            <a:r>
              <a:rPr lang="de-DE" sz="2600" dirty="0"/>
              <a:t> rate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change</a:t>
            </a:r>
            <a:r>
              <a:rPr lang="de-DE" sz="2600" dirty="0"/>
              <a:t> (</a:t>
            </a:r>
            <a:r>
              <a:rPr lang="de-DE" sz="2600" dirty="0" err="1"/>
              <a:t>dynamic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r>
              <a:rPr lang="de-DE" sz="2600" dirty="0" err="1"/>
              <a:t>Predictive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endParaRPr lang="de-DE" sz="2600" dirty="0"/>
          </a:p>
          <a:p>
            <a:r>
              <a:rPr lang="de-DE" sz="2600" dirty="0" err="1"/>
              <a:t>Increases</a:t>
            </a:r>
            <a:r>
              <a:rPr lang="de-DE" sz="2600" dirty="0"/>
              <a:t> </a:t>
            </a:r>
            <a:r>
              <a:rPr lang="de-DE" sz="2600" dirty="0" err="1"/>
              <a:t>effective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 (</a:t>
            </a:r>
            <a:r>
              <a:rPr lang="de-DE" sz="2600" dirty="0" err="1"/>
              <a:t>keeps</a:t>
            </a:r>
            <a:r>
              <a:rPr lang="de-DE" sz="2600" dirty="0"/>
              <a:t>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near</a:t>
            </a:r>
            <a:r>
              <a:rPr lang="de-DE" sz="2600" dirty="0"/>
              <a:t> </a:t>
            </a:r>
            <a:r>
              <a:rPr lang="de-DE" sz="2600" dirty="0" err="1"/>
              <a:t>critical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): </a:t>
            </a:r>
            <a:r>
              <a:rPr lang="de-DE" sz="2600" dirty="0" err="1"/>
              <a:t>less</a:t>
            </a:r>
            <a:r>
              <a:rPr lang="de-DE" sz="2600" dirty="0"/>
              <a:t> </a:t>
            </a:r>
            <a:r>
              <a:rPr lang="de-DE" sz="2600" dirty="0" err="1"/>
              <a:t>overshoot</a:t>
            </a:r>
            <a:r>
              <a:rPr lang="de-DE" sz="2600" dirty="0"/>
              <a:t>, </a:t>
            </a:r>
            <a:r>
              <a:rPr lang="de-DE" sz="2600" dirty="0" err="1"/>
              <a:t>fewer</a:t>
            </a:r>
            <a:r>
              <a:rPr lang="de-DE" sz="2600" dirty="0"/>
              <a:t> </a:t>
            </a:r>
            <a:r>
              <a:rPr lang="de-DE" sz="2600" dirty="0" err="1"/>
              <a:t>oscillations</a:t>
            </a:r>
            <a:r>
              <a:rPr lang="de-DE" sz="2600" dirty="0"/>
              <a:t>)</a:t>
            </a:r>
          </a:p>
          <a:p>
            <a:r>
              <a:rPr lang="de-DE" dirty="0"/>
              <a:t>Derivative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amplifies</a:t>
            </a:r>
            <a:r>
              <a:rPr lang="de-DE" dirty="0"/>
              <a:t> 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often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/>
              <a:t>paired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low</a:t>
            </a:r>
            <a:r>
              <a:rPr lang="de-DE" dirty="0"/>
              <a:t>-pass </a:t>
            </a:r>
            <a:r>
              <a:rPr lang="de-DE" dirty="0" err="1"/>
              <a:t>filter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PI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613244-15FD-1336-A55D-C0B2593A6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02F42BE7-60C5-A1C1-D93E-6E0F56100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49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1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Diagramm, Reihe, Entwurf, Zeichnung enthält.&#10;&#10;KI-generierte Inhalte können fehlerhaft sein.">
            <a:extLst>
              <a:ext uri="{FF2B5EF4-FFF2-40B4-BE49-F238E27FC236}">
                <a16:creationId xmlns:a16="http://schemas.microsoft.com/office/drawing/2014/main" id="{F2F668B7-4161-45D1-BE2D-57D332BB1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009" y="0"/>
            <a:ext cx="595399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93FA3E3-EF02-FB5C-1F73-930D1B5E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8ABEA1-7F40-E403-1A76-03E106A3A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9809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Simple and intuitive</a:t>
            </a:r>
          </a:p>
          <a:p>
            <a:r>
              <a:rPr lang="de-DE" dirty="0"/>
              <a:t>Works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plants</a:t>
            </a:r>
          </a:p>
          <a:p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tune </a:t>
            </a:r>
            <a:r>
              <a:rPr lang="de-DE" dirty="0" err="1"/>
              <a:t>experimentally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~90%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PID </a:t>
            </a:r>
            <a:r>
              <a:rPr lang="de-DE" dirty="0" err="1"/>
              <a:t>variants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P = </a:t>
            </a:r>
            <a:r>
              <a:rPr lang="de-DE" dirty="0" err="1"/>
              <a:t>speed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I = </a:t>
            </a:r>
            <a:r>
              <a:rPr lang="de-DE" dirty="0" err="1"/>
              <a:t>accuracy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D = </a:t>
            </a:r>
            <a:r>
              <a:rPr lang="de-DE" dirty="0" err="1"/>
              <a:t>damping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A2DDD1-A052-A8FB-92AA-1ECBD867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436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601C58-C2B6-496F-B9DD-EE4C9B0B2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Time-Domain Performance Trade-Offs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Faster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sz="2600" dirty="0">
                    <a:sym typeface="Wingdings" pitchFamily="2" charset="2"/>
                  </a:rPr>
                  <a:t> 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overshoot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risk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instability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Accuracy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robustness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>
                    <a:sym typeface="Wingdings" pitchFamily="2" charset="2"/>
                  </a:rPr>
                  <a:t>higher</a:t>
                </a:r>
                <a:r>
                  <a:rPr lang="de-DE" sz="2600" dirty="0">
                    <a:sym typeface="Wingdings" pitchFamily="2" charset="2"/>
                  </a:rPr>
                  <a:t> </a:t>
                </a:r>
                <a:r>
                  <a:rPr lang="de-DE" sz="2600" dirty="0" err="1"/>
                  <a:t>accuracy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sensitive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disturbances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Damping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sensitivity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overshoot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amplifies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measurement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noise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197166-B80F-2074-7D72-1C6F5A8C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05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9DE0F2-A046-0763-3A02-13EBB84B7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A5C2EB9-4D39-156C-085D-4A6A0BE4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40" y="172005"/>
            <a:ext cx="8685320" cy="65139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7BFD6FC-B3B6-35F5-1DDF-843DB92E9B10}"/>
              </a:ext>
            </a:extLst>
          </p:cNvPr>
          <p:cNvSpPr txBox="1"/>
          <p:nvPr/>
        </p:nvSpPr>
        <p:spPr>
          <a:xfrm>
            <a:off x="157579" y="5176551"/>
            <a:ext cx="1595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Animated GIF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620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F8FC0-6E44-CCDF-9E20-7C71F9BF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Working Point and </a:t>
            </a:r>
            <a:r>
              <a:rPr lang="de-DE" dirty="0" err="1"/>
              <a:t>Linearization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105FA-9C76-342F-5C77-0F401AEE3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4732" cy="4351338"/>
          </a:xfrm>
        </p:spPr>
        <p:txBody>
          <a:bodyPr/>
          <a:lstStyle/>
          <a:p>
            <a:r>
              <a:rPr lang="de-DE" dirty="0"/>
              <a:t>Controllers </a:t>
            </a:r>
            <a:r>
              <a:rPr lang="de-DE" dirty="0" err="1"/>
              <a:t>designed</a:t>
            </a:r>
            <a:r>
              <a:rPr lang="de-DE" dirty="0"/>
              <a:t> and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b="1" dirty="0" err="1"/>
              <a:t>around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operating</a:t>
            </a:r>
            <a:r>
              <a:rPr lang="de-DE" dirty="0"/>
              <a:t>/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Linear </a:t>
            </a:r>
            <a:r>
              <a:rPr lang="de-DE" dirty="0" err="1"/>
              <a:t>approximation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Valid </a:t>
            </a:r>
            <a:r>
              <a:rPr lang="de-DE" dirty="0" err="1"/>
              <a:t>locally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C04179-7F28-DA11-46A9-60CF125E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  <p:pic>
        <p:nvPicPr>
          <p:cNvPr id="6" name="Grafik 5" descr="Ein Bild, das Text, Diagramm, Reihe, Schrift enthält.&#10;&#10;KI-generierte Inhalte können fehlerhaft sein.">
            <a:extLst>
              <a:ext uri="{FF2B5EF4-FFF2-40B4-BE49-F238E27FC236}">
                <a16:creationId xmlns:a16="http://schemas.microsoft.com/office/drawing/2014/main" id="{AA876E26-8BDB-0EAD-AC2C-1FCE9768D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87" y="2372171"/>
            <a:ext cx="6119213" cy="398417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72141E7-325A-641D-EDEC-BDCE6A28C39C}"/>
              </a:ext>
            </a:extLst>
          </p:cNvPr>
          <p:cNvSpPr/>
          <p:nvPr/>
        </p:nvSpPr>
        <p:spPr>
          <a:xfrm>
            <a:off x="7510509" y="3977197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82468A-C5C1-A925-7541-F89CD9AA9FC8}"/>
              </a:ext>
            </a:extLst>
          </p:cNvPr>
          <p:cNvSpPr txBox="1"/>
          <p:nvPr/>
        </p:nvSpPr>
        <p:spPr>
          <a:xfrm>
            <a:off x="7430609" y="3897295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ACA032E-15AD-0CA0-87D8-06EC71F52E62}"/>
              </a:ext>
            </a:extLst>
          </p:cNvPr>
          <p:cNvSpPr/>
          <p:nvPr/>
        </p:nvSpPr>
        <p:spPr>
          <a:xfrm>
            <a:off x="9278644" y="3223025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17F924-A668-6711-ACE4-EA036A558F3B}"/>
              </a:ext>
            </a:extLst>
          </p:cNvPr>
          <p:cNvSpPr txBox="1"/>
          <p:nvPr/>
        </p:nvSpPr>
        <p:spPr>
          <a:xfrm>
            <a:off x="9198744" y="3143123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B04343D-AA45-0811-E3FA-C216569A106C}"/>
              </a:ext>
            </a:extLst>
          </p:cNvPr>
          <p:cNvSpPr txBox="1"/>
          <p:nvPr/>
        </p:nvSpPr>
        <p:spPr>
          <a:xfrm>
            <a:off x="7410563" y="1846763"/>
            <a:ext cx="1925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furnace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2284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B6400-71B9-BBA2-4116-E0489CE2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Band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Range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over</a:t>
                </a:r>
                <a:r>
                  <a:rPr lang="de-DE" dirty="0"/>
                  <a:t>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moves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 (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controlled</a:t>
                </a:r>
                <a:r>
                  <a:rPr lang="de-DE" dirty="0"/>
                  <a:t>) 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Inverse </a:t>
                </a:r>
                <a:r>
                  <a:rPr lang="de-DE" dirty="0" err="1"/>
                  <a:t>of</a:t>
                </a:r>
                <a:r>
                  <a:rPr lang="de-DE" dirty="0"/>
                  <a:t> proportional </a:t>
                </a:r>
                <a:r>
                  <a:rPr lang="de-DE" dirty="0" err="1"/>
                  <a:t>gain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∙100%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Smaller</a:t>
                </a:r>
                <a:r>
                  <a:rPr lang="de-DE" dirty="0"/>
                  <a:t> band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stronger</a:t>
                </a:r>
                <a:r>
                  <a:rPr lang="de-DE" dirty="0"/>
                  <a:t> </a:t>
                </a:r>
                <a:r>
                  <a:rPr lang="de-DE" dirty="0" err="1"/>
                  <a:t>control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(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 </a:t>
                </a:r>
                <a:r>
                  <a:rPr lang="de-DE" dirty="0" err="1"/>
                  <a:t>over</a:t>
                </a:r>
                <a:r>
                  <a:rPr lang="de-DE" dirty="0"/>
                  <a:t> a </a:t>
                </a:r>
                <a:r>
                  <a:rPr lang="de-DE" dirty="0" err="1"/>
                  <a:t>narrower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range</a:t>
                </a:r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Common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specification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FC52D2-911D-C47E-BCBF-C746469C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7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PID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Working </a:t>
            </a:r>
            <a:r>
              <a:rPr lang="de-DE" dirty="0" err="1"/>
              <a:t>point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Proportional band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F8B7209A-181B-0095-DF45-6FE349E76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903" y="151195"/>
            <a:ext cx="3789607" cy="284220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BFBA6B1-F917-A121-E6CD-13D0D6BB9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263" y="3601056"/>
            <a:ext cx="3805710" cy="28873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7DC4EF-509C-7CF3-A7B9-B9C84008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Models (differential </a:t>
                </a:r>
                <a:r>
                  <a:rPr lang="de-DE" sz="2400" dirty="0" err="1"/>
                  <a:t>equations</a:t>
                </a:r>
                <a:r>
                  <a:rPr lang="de-DE" sz="2400" dirty="0"/>
                  <a:t>)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allow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calculate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outputs</a:t>
                </a: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Idea </a:t>
                </a:r>
                <a:r>
                  <a:rPr lang="de-DE" sz="2400" dirty="0" err="1">
                    <a:sym typeface="Wingdings" pitchFamily="2" charset="2"/>
                  </a:rPr>
                  <a:t>of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control</a:t>
                </a:r>
                <a:r>
                  <a:rPr lang="de-DE" sz="2400" dirty="0">
                    <a:sym typeface="Wingdings" pitchFamily="2" charset="2"/>
                  </a:rPr>
                  <a:t>: </a:t>
                </a:r>
                <a:r>
                  <a:rPr lang="de-DE" sz="2400" dirty="0" err="1">
                    <a:sym typeface="Wingdings" pitchFamily="2" charset="2"/>
                  </a:rPr>
                  <a:t>m</a:t>
                </a:r>
                <a:r>
                  <a:rPr lang="de-DE" sz="2400" dirty="0" err="1"/>
                  <a:t>odify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order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obtain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output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Example</a:t>
                </a:r>
                <a:r>
                  <a:rPr lang="de-DE" sz="2400" dirty="0"/>
                  <a:t>: </a:t>
                </a:r>
                <a:r>
                  <a:rPr lang="de-DE" sz="2400" dirty="0" err="1"/>
                  <a:t>adjust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reach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steady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>
                            <a:latin typeface="Cambria Math" panose="02040503050406030204" pitchFamily="18" charset="0"/>
                          </a:rPr>
                          <m:t>step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(∞)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r>
                  <a:rPr lang="de-DE" sz="2400" dirty="0"/>
                  <a:t>Problems: </a:t>
                </a:r>
                <a:r>
                  <a:rPr lang="de-DE" sz="2400" dirty="0" err="1"/>
                  <a:t>response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may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too</a:t>
                </a:r>
                <a:r>
                  <a:rPr lang="de-DE" sz="2400" dirty="0"/>
                  <a:t> slow, </a:t>
                </a:r>
                <a:r>
                  <a:rPr lang="de-DE" sz="2400" dirty="0" err="1"/>
                  <a:t>disturbances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degrade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performance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  <a:blipFill>
                <a:blip r:embed="rId4"/>
                <a:stretch>
                  <a:fillRect l="-142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CD5689-342F-5AD8-19BC-8BA0842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434B01-503E-BD37-D8FA-79687F797EC2}"/>
              </a:ext>
            </a:extLst>
          </p:cNvPr>
          <p:cNvSpPr txBox="1"/>
          <p:nvPr/>
        </p:nvSpPr>
        <p:spPr>
          <a:xfrm>
            <a:off x="5640309" y="297406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FD4167-071D-BF2B-8D1F-58FDC720DB33}"/>
              </a:ext>
            </a:extLst>
          </p:cNvPr>
          <p:cNvSpPr txBox="1"/>
          <p:nvPr/>
        </p:nvSpPr>
        <p:spPr>
          <a:xfrm>
            <a:off x="9991253" y="1078776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F285684-4910-B4B8-7E1D-C72E567317A1}"/>
              </a:ext>
            </a:extLst>
          </p:cNvPr>
          <p:cNvSpPr txBox="1"/>
          <p:nvPr/>
        </p:nvSpPr>
        <p:spPr>
          <a:xfrm>
            <a:off x="10010286" y="5105675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PT2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159FD4-0BE6-7B61-4EA4-13135A140089}"/>
              </a:ext>
            </a:extLst>
          </p:cNvPr>
          <p:cNvSpPr txBox="1"/>
          <p:nvPr/>
        </p:nvSpPr>
        <p:spPr>
          <a:xfrm>
            <a:off x="9148255" y="3112562"/>
            <a:ext cx="17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22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EF9A5-1485-3DAA-8322-154CBC07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43CBB5-F3B0-0159-EB30-E109362D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976672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Stability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/>
              <a:t>bounded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Fast </a:t>
            </a:r>
            <a:r>
              <a:rPr lang="de-DE" dirty="0" err="1"/>
              <a:t>response</a:t>
            </a:r>
            <a:r>
              <a:rPr lang="de-DE" dirty="0"/>
              <a:t>: </a:t>
            </a:r>
            <a:r>
              <a:rPr lang="de-DE" dirty="0" err="1"/>
              <a:t>rise</a:t>
            </a:r>
            <a:r>
              <a:rPr lang="de-DE" dirty="0"/>
              <a:t> and </a:t>
            </a:r>
            <a:r>
              <a:rPr lang="de-DE" dirty="0" err="1"/>
              <a:t>settling</a:t>
            </a:r>
            <a:r>
              <a:rPr lang="de-DE" dirty="0"/>
              <a:t> time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overshoot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Small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Robustness</a:t>
            </a:r>
            <a:r>
              <a:rPr lang="de-DE" dirty="0"/>
              <a:t> (</a:t>
            </a:r>
            <a:r>
              <a:rPr lang="de-DE" dirty="0" err="1"/>
              <a:t>insensitivity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uncertainty</a:t>
            </a:r>
            <a:r>
              <a:rPr lang="de-DE" dirty="0"/>
              <a:t> and </a:t>
            </a:r>
            <a:r>
              <a:rPr lang="de-DE" dirty="0" err="1"/>
              <a:t>disturbances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58A0C1-553D-32D6-FF6F-28C2DF74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6" name="Grafik 5" descr="Ein Bild, das Diagramm, Reihe, parallel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8817D4D8-D4AC-B5FB-B316-D1B487CC7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188833"/>
            <a:ext cx="4104661" cy="3273584"/>
          </a:xfrm>
          <a:prstGeom prst="rect">
            <a:avLst/>
          </a:prstGeom>
        </p:spPr>
      </p:pic>
      <p:pic>
        <p:nvPicPr>
          <p:cNvPr id="8" name="Grafik 7" descr="Ein Bild, das Diagramm, Entwurf, Reihe, Zeichnung enthält.&#10;&#10;KI-generierte Inhalte können fehlerhaft sein.">
            <a:extLst>
              <a:ext uri="{FF2B5EF4-FFF2-40B4-BE49-F238E27FC236}">
                <a16:creationId xmlns:a16="http://schemas.microsoft.com/office/drawing/2014/main" id="{BB0F7AB4-9953-B7DF-75B6-EE9C396F6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3759562"/>
            <a:ext cx="4104661" cy="308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87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3F54F-3729-3D0D-1F48-430A6D9E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C90E4-2142-1ED9-9BE2-999CC2EFA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25563"/>
          </a:xfrm>
        </p:spPr>
        <p:txBody>
          <a:bodyPr>
            <a:normAutofit fontScale="92500"/>
          </a:bodyPr>
          <a:lstStyle/>
          <a:p>
            <a:r>
              <a:rPr lang="de-DE" dirty="0"/>
              <a:t>Feedback: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,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(e.g., </a:t>
            </a:r>
            <a:r>
              <a:rPr lang="de-DE" dirty="0" err="1"/>
              <a:t>steady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),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controller</a:t>
            </a:r>
            <a:endParaRPr lang="de-DE" dirty="0"/>
          </a:p>
          <a:p>
            <a:r>
              <a:rPr lang="de-DE" dirty="0"/>
              <a:t>Goal: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F17444-670B-8FFE-12D9-5A350CF7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2" descr="undefined">
            <a:extLst>
              <a:ext uri="{FF2B5EF4-FFF2-40B4-BE49-F238E27FC236}">
                <a16:creationId xmlns:a16="http://schemas.microsoft.com/office/drawing/2014/main" id="{19306B5E-C8A9-C750-E128-3119FA7B1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85988"/>
            <a:ext cx="10742861" cy="30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76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002DB-1554-E656-E3CC-1996B8139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7049A-A085-B7F5-BD93-C99817A9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Controller?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947DE6-7563-DCFE-4E67-CC06887E3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000" dirty="0"/>
              <a:t>System </a:t>
            </a:r>
            <a:r>
              <a:rPr lang="de-DE" sz="2000" dirty="0" err="1"/>
              <a:t>itself</a:t>
            </a:r>
            <a:r>
              <a:rPr lang="de-DE" sz="2000" dirty="0"/>
              <a:t> (</a:t>
            </a:r>
            <a:r>
              <a:rPr lang="de-DE" sz="2000" dirty="0" err="1"/>
              <a:t>subsystem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total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), </a:t>
            </a:r>
            <a:r>
              <a:rPr lang="de-DE" sz="2000" dirty="0" err="1"/>
              <a:t>implemented</a:t>
            </a:r>
            <a:r>
              <a:rPr lang="de-DE" sz="2000" dirty="0"/>
              <a:t> in </a:t>
            </a:r>
            <a:r>
              <a:rPr lang="de-DE" sz="2000" dirty="0" err="1"/>
              <a:t>hardware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software</a:t>
            </a:r>
            <a:endParaRPr lang="de-DE" sz="2000" dirty="0"/>
          </a:p>
          <a:p>
            <a:r>
              <a:rPr lang="de-DE" sz="2000" dirty="0"/>
              <a:t>Input: </a:t>
            </a:r>
            <a:r>
              <a:rPr lang="de-DE" sz="2000" dirty="0" err="1"/>
              <a:t>measured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endParaRPr lang="de-DE" sz="2000" dirty="0"/>
          </a:p>
          <a:p>
            <a:r>
              <a:rPr lang="de-DE" sz="2000" dirty="0"/>
              <a:t>Output: </a:t>
            </a:r>
            <a:r>
              <a:rPr lang="de-DE" sz="2000" dirty="0" err="1"/>
              <a:t>process</a:t>
            </a:r>
            <a:r>
              <a:rPr lang="de-DE" sz="2000" dirty="0"/>
              <a:t> </a:t>
            </a:r>
            <a:r>
              <a:rPr lang="de-DE" sz="2000" dirty="0" err="1"/>
              <a:t>input</a:t>
            </a:r>
            <a:r>
              <a:rPr lang="de-DE" sz="2000" dirty="0"/>
              <a:t> (</a:t>
            </a:r>
            <a:r>
              <a:rPr lang="de-DE" sz="2000" dirty="0" err="1"/>
              <a:t>low-energy</a:t>
            </a:r>
            <a:r>
              <a:rPr lang="de-DE" sz="2000" dirty="0"/>
              <a:t>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signal</a:t>
            </a:r>
            <a:r>
              <a:rPr lang="de-DE" sz="2000" dirty="0"/>
              <a:t> </a:t>
            </a:r>
            <a:r>
              <a:rPr lang="de-DE" sz="2000" dirty="0" err="1"/>
              <a:t>converted</a:t>
            </a:r>
            <a:r>
              <a:rPr lang="de-DE" sz="2000" dirty="0"/>
              <a:t> </a:t>
            </a:r>
            <a:r>
              <a:rPr lang="de-DE" sz="2000" dirty="0" err="1"/>
              <a:t>into</a:t>
            </a:r>
            <a:r>
              <a:rPr lang="de-DE" sz="2000" dirty="0"/>
              <a:t> </a:t>
            </a:r>
            <a:r>
              <a:rPr lang="de-DE" sz="2000" dirty="0" err="1"/>
              <a:t>physical</a:t>
            </a:r>
            <a:r>
              <a:rPr lang="de-DE" sz="2000" dirty="0"/>
              <a:t> </a:t>
            </a:r>
            <a:r>
              <a:rPr lang="de-DE" sz="2000" dirty="0" err="1"/>
              <a:t>action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</a:t>
            </a:r>
            <a:r>
              <a:rPr lang="de-DE" sz="2000" dirty="0" err="1"/>
              <a:t>actuator</a:t>
            </a:r>
            <a:r>
              <a:rPr lang="de-DE" sz="2000" dirty="0"/>
              <a:t>)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dirty="0"/>
              <a:t>Hardware </a:t>
            </a:r>
            <a:r>
              <a:rPr lang="de-DE" sz="2000" dirty="0" err="1"/>
              <a:t>controllers</a:t>
            </a:r>
            <a:endParaRPr lang="de-DE" sz="2000" dirty="0"/>
          </a:p>
          <a:p>
            <a:r>
              <a:rPr lang="de-DE" sz="2000" dirty="0"/>
              <a:t>Fast, </a:t>
            </a:r>
            <a:r>
              <a:rPr lang="de-DE" sz="2000" dirty="0" err="1"/>
              <a:t>deterministic</a:t>
            </a:r>
            <a:r>
              <a:rPr lang="de-DE" sz="2000" dirty="0"/>
              <a:t>, limited </a:t>
            </a:r>
            <a:r>
              <a:rPr lang="de-DE" sz="2000" dirty="0" err="1"/>
              <a:t>flexibility</a:t>
            </a:r>
            <a:endParaRPr lang="de-DE" sz="2000" dirty="0"/>
          </a:p>
          <a:p>
            <a:r>
              <a:rPr lang="de-DE" sz="2000" dirty="0" err="1"/>
              <a:t>Examples</a:t>
            </a:r>
            <a:r>
              <a:rPr lang="de-DE" sz="2000" dirty="0"/>
              <a:t>: </a:t>
            </a:r>
            <a:r>
              <a:rPr lang="de-DE" sz="2000" dirty="0" err="1"/>
              <a:t>mechanical</a:t>
            </a:r>
            <a:r>
              <a:rPr lang="de-DE" sz="2000" dirty="0"/>
              <a:t>, analog electronic </a:t>
            </a:r>
            <a:r>
              <a:rPr lang="de-DE" sz="2000" dirty="0" err="1"/>
              <a:t>controllers</a:t>
            </a:r>
            <a:r>
              <a:rPr lang="de-DE" sz="2000" dirty="0"/>
              <a:t> 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dirty="0" err="1"/>
              <a:t>op-amps</a:t>
            </a:r>
            <a:r>
              <a:rPr lang="de-DE" sz="2000" dirty="0"/>
              <a:t>, FPGA-</a:t>
            </a:r>
            <a:r>
              <a:rPr lang="de-DE" sz="2000" dirty="0" err="1"/>
              <a:t>based</a:t>
            </a:r>
            <a:r>
              <a:rPr lang="de-DE" sz="2000" dirty="0"/>
              <a:t> (digital)</a:t>
            </a:r>
            <a:endParaRPr lang="de-DE" sz="2000" b="1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000" dirty="0"/>
              <a:t>Software </a:t>
            </a:r>
            <a:r>
              <a:rPr lang="de-DE" sz="2000" dirty="0" err="1"/>
              <a:t>controllers</a:t>
            </a:r>
            <a:r>
              <a:rPr lang="de-DE" sz="2000" dirty="0"/>
              <a:t> (</a:t>
            </a:r>
            <a:r>
              <a:rPr lang="de-DE" sz="2000" dirty="0" err="1"/>
              <a:t>use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analog </a:t>
            </a:r>
            <a:r>
              <a:rPr lang="de-DE" sz="2000" dirty="0" err="1"/>
              <a:t>actuators</a:t>
            </a:r>
            <a:r>
              <a:rPr lang="de-DE" sz="2000" dirty="0"/>
              <a:t> via a digital-</a:t>
            </a:r>
            <a:r>
              <a:rPr lang="de-DE" sz="2000" dirty="0" err="1"/>
              <a:t>to</a:t>
            </a:r>
            <a:r>
              <a:rPr lang="de-DE" sz="2000" dirty="0"/>
              <a:t>-analog </a:t>
            </a:r>
            <a:r>
              <a:rPr lang="de-DE" sz="2000" dirty="0" err="1"/>
              <a:t>converter</a:t>
            </a:r>
            <a:r>
              <a:rPr lang="de-DE" sz="2000" dirty="0"/>
              <a:t>)</a:t>
            </a:r>
          </a:p>
          <a:p>
            <a:r>
              <a:rPr lang="de-DE" sz="2000" dirty="0"/>
              <a:t>Flexible, </a:t>
            </a:r>
            <a:r>
              <a:rPr lang="de-DE" sz="2000" dirty="0" err="1"/>
              <a:t>complex</a:t>
            </a:r>
            <a:r>
              <a:rPr lang="de-DE" sz="2000" dirty="0"/>
              <a:t> </a:t>
            </a:r>
            <a:r>
              <a:rPr lang="de-DE" sz="2000" dirty="0" err="1"/>
              <a:t>algorithms</a:t>
            </a:r>
            <a:r>
              <a:rPr lang="de-DE" sz="2000" dirty="0"/>
              <a:t>, </a:t>
            </a:r>
            <a:r>
              <a:rPr lang="de-DE" sz="2000" dirty="0" err="1"/>
              <a:t>sampling</a:t>
            </a:r>
            <a:r>
              <a:rPr lang="de-DE" sz="2000" dirty="0"/>
              <a:t> </a:t>
            </a:r>
            <a:r>
              <a:rPr lang="de-DE" sz="2000" dirty="0" err="1"/>
              <a:t>delays</a:t>
            </a:r>
            <a:r>
              <a:rPr lang="de-DE" sz="2000" dirty="0"/>
              <a:t> (</a:t>
            </a:r>
            <a:r>
              <a:rPr lang="de-DE" sz="2000" dirty="0" err="1"/>
              <a:t>dead</a:t>
            </a:r>
            <a:r>
              <a:rPr lang="de-DE" sz="2000" dirty="0"/>
              <a:t> time)</a:t>
            </a:r>
          </a:p>
          <a:p>
            <a:r>
              <a:rPr lang="de-DE" sz="2000" dirty="0" err="1"/>
              <a:t>Examples</a:t>
            </a:r>
            <a:r>
              <a:rPr lang="de-DE" sz="2000" dirty="0"/>
              <a:t>: Microcontroller-</a:t>
            </a:r>
            <a:r>
              <a:rPr lang="de-DE" sz="2000" dirty="0" err="1"/>
              <a:t>based</a:t>
            </a:r>
            <a:r>
              <a:rPr lang="de-DE" sz="2000" dirty="0"/>
              <a:t>, PLCs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FFBEE3-1A76-FD21-2638-E658AC57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98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17BB52A-0405-5771-619E-7B81EE1A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Control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DDF34D-59B9-B872-D2A1-A622723A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pic>
        <p:nvPicPr>
          <p:cNvPr id="7" name="Grafik 6" descr="Ein Bild, das Text, Uhr, Elektronik, Messinstrument enthält.&#10;&#10;KI-generierte Inhalte können fehlerhaft sein.">
            <a:extLst>
              <a:ext uri="{FF2B5EF4-FFF2-40B4-BE49-F238E27FC236}">
                <a16:creationId xmlns:a16="http://schemas.microsoft.com/office/drawing/2014/main" id="{E0AA79F4-755A-4739-8A8A-E57DA19F9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90" y="2033441"/>
            <a:ext cx="4498020" cy="309238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122A833-7989-CED1-2895-E72887CF189E}"/>
              </a:ext>
            </a:extLst>
          </p:cNvPr>
          <p:cNvSpPr txBox="1"/>
          <p:nvPr/>
        </p:nvSpPr>
        <p:spPr>
          <a:xfrm>
            <a:off x="117494" y="2796466"/>
            <a:ext cx="3365882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Sensor:</a:t>
            </a:r>
          </a:p>
          <a:p>
            <a:r>
              <a:rPr lang="de-DE" sz="2400" dirty="0" err="1"/>
              <a:t>resistance</a:t>
            </a:r>
            <a:r>
              <a:rPr lang="de-DE" sz="2400" dirty="0"/>
              <a:t> </a:t>
            </a:r>
            <a:r>
              <a:rPr lang="de-DE" sz="2400" dirty="0" err="1"/>
              <a:t>thermometer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measure</a:t>
            </a:r>
            <a:r>
              <a:rPr lang="de-DE" sz="2400" dirty="0"/>
              <a:t> </a:t>
            </a:r>
            <a:r>
              <a:rPr lang="de-DE" sz="2400" dirty="0" err="1"/>
              <a:t>temperature</a:t>
            </a:r>
            <a:r>
              <a:rPr lang="de-DE" sz="2400" dirty="0"/>
              <a:t> (</a:t>
            </a:r>
            <a:r>
              <a:rPr lang="de-DE" sz="2400" dirty="0" err="1"/>
              <a:t>system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FC03A79-64F7-A7B3-7E26-C8F997501738}"/>
              </a:ext>
            </a:extLst>
          </p:cNvPr>
          <p:cNvSpPr txBox="1"/>
          <p:nvPr/>
        </p:nvSpPr>
        <p:spPr>
          <a:xfrm>
            <a:off x="3483376" y="5468583"/>
            <a:ext cx="559589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Controller:</a:t>
            </a:r>
          </a:p>
          <a:p>
            <a:r>
              <a:rPr lang="de-DE" sz="2400" dirty="0"/>
              <a:t>digital electronic PID </a:t>
            </a:r>
            <a:r>
              <a:rPr lang="de-DE" sz="2400" dirty="0" err="1"/>
              <a:t>switching</a:t>
            </a:r>
            <a:r>
              <a:rPr lang="de-DE" sz="2400" dirty="0"/>
              <a:t> 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activate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(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29D9425-8CF9-A69F-42ED-5F06FCD8B088}"/>
              </a:ext>
            </a:extLst>
          </p:cNvPr>
          <p:cNvSpPr txBox="1"/>
          <p:nvPr/>
        </p:nvSpPr>
        <p:spPr>
          <a:xfrm>
            <a:off x="8610600" y="3416333"/>
            <a:ext cx="331631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Actuator</a:t>
            </a:r>
            <a:r>
              <a:rPr lang="de-DE" sz="2400" dirty="0"/>
              <a:t>:</a:t>
            </a:r>
          </a:p>
          <a:p>
            <a:r>
              <a:rPr lang="de-DE" sz="2400" dirty="0"/>
              <a:t>solid-</a:t>
            </a:r>
            <a:r>
              <a:rPr lang="de-DE" sz="2400" dirty="0" err="1"/>
              <a:t>state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switch a </a:t>
            </a:r>
            <a:r>
              <a:rPr lang="de-DE" sz="2400" dirty="0" err="1"/>
              <a:t>heater</a:t>
            </a:r>
            <a:r>
              <a:rPr lang="de-DE" sz="2400" dirty="0"/>
              <a:t>/cooler (plant) on </a:t>
            </a:r>
            <a:r>
              <a:rPr lang="de-DE" sz="2400" dirty="0" err="1"/>
              <a:t>or</a:t>
            </a:r>
            <a:r>
              <a:rPr lang="de-DE" sz="2400" dirty="0"/>
              <a:t> off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3C1E447-3DFB-30B8-39AA-4D4F52C1742C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7750206" y="3675355"/>
            <a:ext cx="860394" cy="5258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19203EB-949E-0B74-E057-7E69CA02DFED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483376" y="3581296"/>
            <a:ext cx="591474" cy="356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C963A54-65C3-D25A-4BB2-79C430CF76B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78858" y="3116062"/>
            <a:ext cx="102463" cy="23525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1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03D0A-5C22-DF53-4CC1-C4886C94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BB54D3-00B3-CCC2-7A2D-10E53ED8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9705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Most </a:t>
            </a:r>
            <a:r>
              <a:rPr lang="de-DE" dirty="0" err="1"/>
              <a:t>widely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  <a:p>
            <a:pPr lvl="1"/>
            <a:r>
              <a:rPr lang="de-DE" dirty="0"/>
              <a:t>P</a:t>
            </a:r>
          </a:p>
          <a:p>
            <a:pPr lvl="1"/>
            <a:r>
              <a:rPr lang="de-DE" dirty="0"/>
              <a:t>PI: P + I</a:t>
            </a:r>
          </a:p>
          <a:p>
            <a:pPr lvl="1"/>
            <a:r>
              <a:rPr lang="de-DE" dirty="0"/>
              <a:t>PD: P + D</a:t>
            </a:r>
          </a:p>
          <a:p>
            <a:pPr lvl="1"/>
            <a:r>
              <a:rPr lang="de-DE" dirty="0"/>
              <a:t>PID: P + I + 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E53BB8-9583-3CA6-BA40-677E542D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C0798CB-DBAD-4593-F490-F4A1AF6CD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068" y="3414453"/>
            <a:ext cx="9299864" cy="3307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 descr="Ein Bild, das Maschine, Metall, Autoteile, Kamera enthält.&#10;&#10;KI-generierte Inhalte können fehlerhaft sein.">
            <a:extLst>
              <a:ext uri="{FF2B5EF4-FFF2-40B4-BE49-F238E27FC236}">
                <a16:creationId xmlns:a16="http://schemas.microsoft.com/office/drawing/2014/main" id="{53A15BB0-20BA-D123-7DD6-E4E2FC7C4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873" y="683116"/>
            <a:ext cx="2660690" cy="274588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9A0727-123B-5087-F3E0-6ECD23FAF04A}"/>
              </a:ext>
            </a:extLst>
          </p:cNvPr>
          <p:cNvSpPr txBox="1"/>
          <p:nvPr/>
        </p:nvSpPr>
        <p:spPr>
          <a:xfrm>
            <a:off x="8791304" y="178848"/>
            <a:ext cx="2632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pneumatic</a:t>
            </a:r>
            <a:r>
              <a:rPr lang="de-DE" dirty="0"/>
              <a:t> PID</a:t>
            </a:r>
          </a:p>
        </p:txBody>
      </p:sp>
    </p:spTree>
    <p:extLst>
      <p:ext uri="{BB962C8B-B14F-4D97-AF65-F5344CB8AC3E}">
        <p14:creationId xmlns:p14="http://schemas.microsoft.com/office/powerpoint/2010/main" val="3718037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822</Words>
  <Application>Microsoft Macintosh PowerPoint</Application>
  <PresentationFormat>Breitbild</PresentationFormat>
  <Paragraphs>172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Cambria Math</vt:lpstr>
      <vt:lpstr>Wingdings</vt:lpstr>
      <vt:lpstr>Office Theme</vt:lpstr>
      <vt:lpstr>Continuous-time Controllers</vt:lpstr>
      <vt:lpstr>Course Schedule</vt:lpstr>
      <vt:lpstr>Continuous-time Controllers</vt:lpstr>
      <vt:lpstr>Control</vt:lpstr>
      <vt:lpstr>Control Objectives</vt:lpstr>
      <vt:lpstr>Control Loop</vt:lpstr>
      <vt:lpstr>What Is a Controller?</vt:lpstr>
      <vt:lpstr>Example: Temperature Control</vt:lpstr>
      <vt:lpstr>PID Controllers</vt:lpstr>
      <vt:lpstr>Proportional Control (P)</vt:lpstr>
      <vt:lpstr>Effect of Proportional Gain Parameter</vt:lpstr>
      <vt:lpstr>Historical: Centrifugal Governor in a Windmill</vt:lpstr>
      <vt:lpstr>Integral Control (I)</vt:lpstr>
      <vt:lpstr>Derivative Control (D)</vt:lpstr>
      <vt:lpstr>PID Controller</vt:lpstr>
      <vt:lpstr>Time-Domain Performance Trade-Offs</vt:lpstr>
      <vt:lpstr>PowerPoint-Präsentation</vt:lpstr>
      <vt:lpstr>Working Point and Linearization</vt:lpstr>
      <vt:lpstr>Proportional Band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107</cp:revision>
  <dcterms:created xsi:type="dcterms:W3CDTF">2025-01-08T09:27:30Z</dcterms:created>
  <dcterms:modified xsi:type="dcterms:W3CDTF">2026-02-04T14:14:23Z</dcterms:modified>
</cp:coreProperties>
</file>

<file path=docProps/thumbnail.jpeg>
</file>